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_rels/notesSlide11.xml.rels" ContentType="application/vnd.openxmlformats-package.relationships+xml"/>
  <Override PartName="/ppt/notesSlides/_rels/notesSlide13.xml.rels" ContentType="application/vnd.openxmlformats-package.relationships+xml"/>
  <Override PartName="/ppt/media/image1.jpeg" ContentType="image/jpeg"/>
  <Override PartName="/ppt/media/image17.jpeg" ContentType="image/jpeg"/>
  <Override PartName="/ppt/media/image3.png" ContentType="image/png"/>
  <Override PartName="/ppt/media/image2.png" ContentType="image/png"/>
  <Override PartName="/ppt/media/image4.png" ContentType="image/png"/>
  <Override PartName="/ppt/media/image6.jpeg" ContentType="image/jpeg"/>
  <Override PartName="/ppt/media/image11.png" ContentType="image/png"/>
  <Override PartName="/ppt/media/image5.jpeg" ContentType="image/jpeg"/>
  <Override PartName="/ppt/media/image7.jpeg" ContentType="image/jpeg"/>
  <Override PartName="/ppt/media/image8.png" ContentType="image/png"/>
  <Override PartName="/ppt/media/image23.jpeg" ContentType="image/jpeg"/>
  <Override PartName="/ppt/media/image9.png" ContentType="image/png"/>
  <Override PartName="/ppt/media/image10.png" ContentType="image/pn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9144000" cy="51435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9" name="PlaceHolder 6"/>
          <p:cNvSpPr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7216BC83-CA57-4C2F-82CF-E55E5E63EBCB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5DBDBC1-6986-4772-823B-8884FFB98D82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27A81B9-0EFA-4583-8261-F4F887B638B4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C87E292-2C57-48AE-B6F7-F700C3FD6C0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2973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9DB1809-A4B5-4DBD-867E-CF151454008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763A8E7-8D94-4E41-ADF9-B282DEA2E671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48EBE7A-0CA2-40F2-8479-5DF0EE0A02E0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CC91D4E-8E32-49FB-9018-83524A4E354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8C70410-48A7-4E04-A668-5BD5710D74F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80FBA2B-CD35-43DE-8321-BAE01B46139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4DA9D55-5BFF-46E4-8515-25A8155729C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8977C54-315D-4E92-B9B7-951030FF2C3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05920"/>
            <a:ext cx="8229240" cy="397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CD8E526-FD3D-40BB-AD0A-352B283F118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7A54FFB-9CC8-4E93-B11A-48A312E6E91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CEA9CDE-5F24-4A77-A454-CA223E905FD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D42AA26-87F3-4820-9068-8F05C8049B3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6774434-AC29-4162-8C8D-18AF2F86D59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2973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229053F-3289-40C1-BC27-4A9A745AD6F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3877830-E617-4BE3-9340-14F5EBEE724B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CA2FA84-CE11-4450-9386-3FA415E6C1F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0B2E1C3D-5D3B-4BDA-98B2-9D2199E6C72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6EB1B63-FE6C-417F-BE16-8758F31F400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FDD3696-A1B6-4F48-BB22-FB3F32C2FC3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E500ED5F-676E-47AB-9EA3-2169FA91114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F7F0F3D8-5695-440D-9312-3EEA3A7C59B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F369F17-0FC8-4639-A65A-B3AF8689DDE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05920"/>
            <a:ext cx="8229240" cy="397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ED6F51D-BDF4-41B7-8313-631A309FC28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82B99B7-5A0A-41A0-B651-83E79FA6818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467424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92109FF-F3E6-4ED4-90BD-0B9FCDD9AD6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5ECD0D4A-B344-40DB-8295-7C90F3D6AE2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457200" y="2973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9102A976-9088-4ECC-80BE-4A392E6FD1F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/>
          </p:nvPr>
        </p:nvSpPr>
        <p:spPr>
          <a:xfrm>
            <a:off x="467424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8C964C7A-7BE7-4DA9-A52E-F1DCE32C5A84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323964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6022080" y="1200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5720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/>
          </p:nvPr>
        </p:nvSpPr>
        <p:spPr>
          <a:xfrm>
            <a:off x="323964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/>
          </p:nvPr>
        </p:nvSpPr>
        <p:spPr>
          <a:xfrm>
            <a:off x="6022080" y="2973240"/>
            <a:ext cx="26496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411C4007-1859-4B1A-B3C9-CAFB89BBAAAB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45ED979-355E-47C0-8A5C-128E5CA6103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A700C54-6855-40D2-9ADA-02132007F82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05920"/>
            <a:ext cx="8229240" cy="397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946AB8C-32F5-468E-B9BE-F3BA489C7CB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5B8B4ED-E151-4DF8-8CF5-2BDB5B04F88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2973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CE53280-799D-4E8C-A90A-E20BC7F5A6F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200240"/>
            <a:ext cx="401580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2973240"/>
            <a:ext cx="8229240" cy="16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03C192D-17CB-43CD-A5D8-459BAAD0F77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1597680"/>
            <a:ext cx="7772040" cy="1102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</a:rPr>
              <a:t> 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B6FC6E0-2113-4847-A2F5-FA44DE2B2D9A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2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1604A82-1DB4-48B0-ADD5-29AC710133EA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04840"/>
            <a:ext cx="3007800" cy="8712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indent="0">
              <a:lnSpc>
                <a:spcPct val="100000"/>
              </a:lnSpc>
              <a:buNone/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575160" y="204840"/>
            <a:ext cx="5111280" cy="4389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57200" y="1076400"/>
            <a:ext cx="3007800" cy="3517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 idx="7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</a:rPr>
              <a:t>&lt;дата/время&gt;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 idx="8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 idx="9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EE3AA95-A13A-43A8-A173-51F8DF3D5679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jpe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jpe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179640" y="1275480"/>
            <a:ext cx="8712720" cy="1728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0000"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262626"/>
                </a:solidFill>
                <a:latin typeface="Calibri"/>
              </a:rPr>
              <a:t>Отчет о деятельности </a:t>
            </a:r>
            <a:br>
              <a:rPr sz="4400"/>
            </a:br>
            <a:r>
              <a:rPr b="0" lang="ru-RU" sz="4400" spc="-1" strike="noStrike">
                <a:solidFill>
                  <a:srgbClr val="262626"/>
                </a:solidFill>
                <a:latin typeface="Calibri"/>
              </a:rPr>
              <a:t>Совета женщин Вологодского округа </a:t>
            </a:r>
            <a:br>
              <a:rPr sz="4400"/>
            </a:br>
            <a:r>
              <a:rPr b="0" lang="ru-RU" sz="4400" spc="-1" strike="noStrike">
                <a:solidFill>
                  <a:srgbClr val="262626"/>
                </a:solidFill>
                <a:latin typeface="Calibri"/>
              </a:rPr>
              <a:t>за 2022 год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subTitle"/>
          </p:nvPr>
        </p:nvSpPr>
        <p:spPr>
          <a:xfrm>
            <a:off x="4285440" y="3579840"/>
            <a:ext cx="4858200" cy="503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82000"/>
          </a:bodyPr>
          <a:p>
            <a:pPr indent="0" algn="r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rgbClr val="8b8b8b"/>
                </a:solidFill>
                <a:latin typeface="Calibri"/>
              </a:rPr>
              <a:t>Председатель Совета женщин В.В. Косцова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Подзаголовок 2"/>
          <p:cNvSpPr/>
          <p:nvPr/>
        </p:nvSpPr>
        <p:spPr>
          <a:xfrm>
            <a:off x="2195640" y="4771800"/>
            <a:ext cx="4858200" cy="334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rmAutofit/>
          </a:bodyPr>
          <a:p>
            <a:pPr algn="ctr"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8b8b8b"/>
                </a:solidFill>
                <a:latin typeface="Calibri"/>
              </a:rPr>
              <a:t>27.01.2023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3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Участие в двухмесячнике по благоустройству</a:t>
            </a:r>
            <a:endParaRPr b="0" lang="ru-RU" sz="3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TextBox 3"/>
          <p:cNvSpPr/>
          <p:nvPr/>
        </p:nvSpPr>
        <p:spPr>
          <a:xfrm>
            <a:off x="3564000" y="1059480"/>
            <a:ext cx="532836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 рамках двухмесячника по благоустройству и в преддверии дня Победы проведена большая работа по уборке территорий наших населенных пунктов.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4" name="Рисунок 2" descr=""/>
          <p:cNvPicPr/>
          <p:nvPr/>
        </p:nvPicPr>
        <p:blipFill>
          <a:blip r:embed="rId1"/>
          <a:stretch/>
        </p:blipFill>
        <p:spPr>
          <a:xfrm>
            <a:off x="611640" y="1059480"/>
            <a:ext cx="2736000" cy="3968280"/>
          </a:xfrm>
          <a:prstGeom prst="rect">
            <a:avLst/>
          </a:prstGeom>
          <a:ln w="0">
            <a:noFill/>
          </a:ln>
        </p:spPr>
      </p:pic>
      <p:pic>
        <p:nvPicPr>
          <p:cNvPr id="165" name="Рисунок 4" descr=""/>
          <p:cNvPicPr/>
          <p:nvPr/>
        </p:nvPicPr>
        <p:blipFill>
          <a:blip r:embed="rId2"/>
          <a:stretch/>
        </p:blipFill>
        <p:spPr>
          <a:xfrm>
            <a:off x="3474000" y="2260080"/>
            <a:ext cx="5507640" cy="2768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Праздничные мероприятия приуроченные</a:t>
            </a:r>
            <a:br>
              <a:rPr sz="3000"/>
            </a:b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 к 9 мая</a:t>
            </a:r>
            <a:endParaRPr b="0" lang="ru-RU" sz="3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TextBox 2"/>
          <p:cNvSpPr/>
          <p:nvPr/>
        </p:nvSpPr>
        <p:spPr>
          <a:xfrm>
            <a:off x="5168520" y="1203480"/>
            <a:ext cx="3512520" cy="146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 преддверии дня Победы организовано проведение митингов, собраний, а так же поздравления тружеников тыла и ветеранов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8" name="Рисунок 4" descr=""/>
          <p:cNvPicPr/>
          <p:nvPr/>
        </p:nvPicPr>
        <p:blipFill>
          <a:blip r:embed="rId1"/>
          <a:stretch/>
        </p:blipFill>
        <p:spPr>
          <a:xfrm>
            <a:off x="2440440" y="1275480"/>
            <a:ext cx="2131200" cy="3528000"/>
          </a:xfrm>
          <a:prstGeom prst="rect">
            <a:avLst/>
          </a:prstGeom>
          <a:ln w="0">
            <a:noFill/>
          </a:ln>
        </p:spPr>
      </p:pic>
      <p:pic>
        <p:nvPicPr>
          <p:cNvPr id="169" name="Рисунок 5" descr=""/>
          <p:cNvPicPr/>
          <p:nvPr/>
        </p:nvPicPr>
        <p:blipFill>
          <a:blip r:embed="rId2"/>
          <a:stretch/>
        </p:blipFill>
        <p:spPr>
          <a:xfrm>
            <a:off x="219600" y="1292400"/>
            <a:ext cx="2047320" cy="3511440"/>
          </a:xfrm>
          <a:prstGeom prst="rect">
            <a:avLst/>
          </a:prstGeom>
          <a:ln w="0">
            <a:noFill/>
          </a:ln>
        </p:spPr>
      </p:pic>
      <p:pic>
        <p:nvPicPr>
          <p:cNvPr id="170" name="Рисунок 6" descr=""/>
          <p:cNvPicPr/>
          <p:nvPr/>
        </p:nvPicPr>
        <p:blipFill>
          <a:blip r:embed="rId3"/>
          <a:stretch/>
        </p:blipFill>
        <p:spPr>
          <a:xfrm>
            <a:off x="4845240" y="2715840"/>
            <a:ext cx="4046760" cy="208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500" spc="-1" strike="noStrike">
                <a:solidFill>
                  <a:srgbClr val="000000"/>
                </a:solidFill>
                <a:latin typeface="Calibri"/>
              </a:rPr>
              <a:t>День защиты детей</a:t>
            </a:r>
            <a:endParaRPr b="0" lang="ru-RU" sz="35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TextBox 3"/>
          <p:cNvSpPr/>
          <p:nvPr/>
        </p:nvSpPr>
        <p:spPr>
          <a:xfrm>
            <a:off x="4356000" y="1131480"/>
            <a:ext cx="396000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 день защиты детей были обновлены детские площадки и организованы мероприятия для детей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3" name="Рисунок 4" descr=""/>
          <p:cNvPicPr/>
          <p:nvPr/>
        </p:nvPicPr>
        <p:blipFill>
          <a:blip r:embed="rId1"/>
          <a:stretch/>
        </p:blipFill>
        <p:spPr>
          <a:xfrm>
            <a:off x="4356000" y="2400120"/>
            <a:ext cx="4042440" cy="2437560"/>
          </a:xfrm>
          <a:prstGeom prst="rect">
            <a:avLst/>
          </a:prstGeom>
          <a:ln w="0">
            <a:noFill/>
          </a:ln>
        </p:spPr>
      </p:pic>
      <p:pic>
        <p:nvPicPr>
          <p:cNvPr id="174" name="Рисунок 5" descr=""/>
          <p:cNvPicPr/>
          <p:nvPr/>
        </p:nvPicPr>
        <p:blipFill>
          <a:blip r:embed="rId2"/>
          <a:stretch/>
        </p:blipFill>
        <p:spPr>
          <a:xfrm>
            <a:off x="683640" y="1165680"/>
            <a:ext cx="3096000" cy="3672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7000"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500" spc="-1" strike="noStrike">
                <a:solidFill>
                  <a:srgbClr val="000000"/>
                </a:solidFill>
                <a:latin typeface="Calibri"/>
              </a:rPr>
              <a:t>Участие в туристическом слете в Сямженском районе</a:t>
            </a:r>
            <a:endParaRPr b="0" lang="ru-RU" sz="35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6" name="Рисунок 5" descr=""/>
          <p:cNvPicPr/>
          <p:nvPr/>
        </p:nvPicPr>
        <p:blipFill>
          <a:blip r:embed="rId1"/>
          <a:stretch/>
        </p:blipFill>
        <p:spPr>
          <a:xfrm>
            <a:off x="971640" y="1347480"/>
            <a:ext cx="6912360" cy="3363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Поздравления с 50-летием совместной жизни</a:t>
            </a:r>
            <a:endParaRPr b="0" lang="ru-RU" sz="3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8" name="Рисунок 3" descr=""/>
          <p:cNvPicPr/>
          <p:nvPr/>
        </p:nvPicPr>
        <p:blipFill>
          <a:blip r:embed="rId1"/>
          <a:stretch/>
        </p:blipFill>
        <p:spPr>
          <a:xfrm>
            <a:off x="827640" y="1063080"/>
            <a:ext cx="3075480" cy="3692880"/>
          </a:xfrm>
          <a:prstGeom prst="rect">
            <a:avLst/>
          </a:prstGeom>
          <a:ln w="0">
            <a:noFill/>
          </a:ln>
        </p:spPr>
      </p:pic>
      <p:pic>
        <p:nvPicPr>
          <p:cNvPr id="179" name="Рисунок 4" descr=""/>
          <p:cNvPicPr/>
          <p:nvPr/>
        </p:nvPicPr>
        <p:blipFill>
          <a:blip r:embed="rId2"/>
          <a:stretch/>
        </p:blipFill>
        <p:spPr>
          <a:xfrm>
            <a:off x="4500000" y="1063080"/>
            <a:ext cx="4186440" cy="3668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Организация помощи мобилизованным</a:t>
            </a:r>
            <a:br>
              <a:rPr sz="3000"/>
            </a:b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 и их семьям</a:t>
            </a:r>
            <a:endParaRPr b="0" lang="ru-RU" sz="3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1" name="Рисунок 3" descr=""/>
          <p:cNvPicPr/>
          <p:nvPr/>
        </p:nvPicPr>
        <p:blipFill>
          <a:blip r:embed="rId1"/>
          <a:stretch/>
        </p:blipFill>
        <p:spPr>
          <a:xfrm>
            <a:off x="371160" y="1347480"/>
            <a:ext cx="4176000" cy="3240000"/>
          </a:xfrm>
          <a:prstGeom prst="rect">
            <a:avLst/>
          </a:prstGeom>
          <a:ln w="0">
            <a:noFill/>
          </a:ln>
        </p:spPr>
      </p:pic>
      <p:pic>
        <p:nvPicPr>
          <p:cNvPr id="182" name="Рисунок 4" descr=""/>
          <p:cNvPicPr/>
          <p:nvPr/>
        </p:nvPicPr>
        <p:blipFill>
          <a:blip r:embed="rId2"/>
          <a:stretch/>
        </p:blipFill>
        <p:spPr>
          <a:xfrm>
            <a:off x="5364000" y="1347480"/>
            <a:ext cx="2864520" cy="324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Благотворительный концерт в поддержку СВО (с. Кубенское)</a:t>
            </a:r>
            <a:endParaRPr b="0" lang="ru-RU" sz="3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4" name="TextBox 3"/>
          <p:cNvSpPr/>
          <p:nvPr/>
        </p:nvSpPr>
        <p:spPr>
          <a:xfrm>
            <a:off x="3420000" y="1275480"/>
            <a:ext cx="2448000" cy="283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Благотворительный концерт, который прошел в с. Кубенское, были собраны денежные средства, которые пошли на приобретение необходимых вещей нашим ребятам участникам СВО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5" name="Рисунок 4" descr=""/>
          <p:cNvPicPr/>
          <p:nvPr/>
        </p:nvPicPr>
        <p:blipFill>
          <a:blip r:embed="rId1"/>
          <a:stretch/>
        </p:blipFill>
        <p:spPr>
          <a:xfrm>
            <a:off x="323640" y="1063080"/>
            <a:ext cx="2906280" cy="3701880"/>
          </a:xfrm>
          <a:prstGeom prst="rect">
            <a:avLst/>
          </a:prstGeom>
          <a:ln w="0">
            <a:noFill/>
          </a:ln>
        </p:spPr>
      </p:pic>
      <p:pic>
        <p:nvPicPr>
          <p:cNvPr id="186" name="Рисунок 5" descr=""/>
          <p:cNvPicPr/>
          <p:nvPr/>
        </p:nvPicPr>
        <p:blipFill>
          <a:blip r:embed="rId2"/>
          <a:stretch/>
        </p:blipFill>
        <p:spPr>
          <a:xfrm>
            <a:off x="5940000" y="1131480"/>
            <a:ext cx="2808000" cy="3633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262626"/>
                </a:solidFill>
                <a:latin typeface="Calibri"/>
              </a:rPr>
              <a:t>Об основной деятельности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TextBox 3"/>
          <p:cNvSpPr/>
          <p:nvPr/>
        </p:nvSpPr>
        <p:spPr>
          <a:xfrm>
            <a:off x="4500000" y="2930760"/>
            <a:ext cx="433008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Деятельность Совета женщин Вологодского муниципального района в 2019 году была организована в соответствии с планом работы.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 течение года состоялось </a:t>
            </a:r>
            <a:r>
              <a:rPr b="1" lang="ru-RU" sz="1800" spc="-1" strike="noStrike" u="sng">
                <a:solidFill>
                  <a:srgbClr val="000000"/>
                </a:solidFill>
                <a:uFillTx/>
                <a:latin typeface="Calibri"/>
              </a:rPr>
              <a:t>четыре заседания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председателей первичных организаций совета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5" name="Рисунок 2" descr=""/>
          <p:cNvPicPr/>
          <p:nvPr/>
        </p:nvPicPr>
        <p:blipFill>
          <a:blip r:embed="rId1"/>
          <a:stretch/>
        </p:blipFill>
        <p:spPr>
          <a:xfrm>
            <a:off x="615960" y="1131480"/>
            <a:ext cx="3511080" cy="1872000"/>
          </a:xfrm>
          <a:prstGeom prst="rect">
            <a:avLst/>
          </a:prstGeom>
          <a:ln w="0">
            <a:noFill/>
          </a:ln>
        </p:spPr>
      </p:pic>
      <p:pic>
        <p:nvPicPr>
          <p:cNvPr id="136" name="Рисунок 5" descr=""/>
          <p:cNvPicPr/>
          <p:nvPr/>
        </p:nvPicPr>
        <p:blipFill>
          <a:blip r:embed="rId2"/>
          <a:stretch/>
        </p:blipFill>
        <p:spPr>
          <a:xfrm>
            <a:off x="615960" y="3052440"/>
            <a:ext cx="3511080" cy="2005560"/>
          </a:xfrm>
          <a:prstGeom prst="rect">
            <a:avLst/>
          </a:prstGeom>
          <a:ln w="0">
            <a:noFill/>
          </a:ln>
        </p:spPr>
      </p:pic>
      <p:pic>
        <p:nvPicPr>
          <p:cNvPr id="137" name="Рисунок 6" descr=""/>
          <p:cNvPicPr/>
          <p:nvPr/>
        </p:nvPicPr>
        <p:blipFill>
          <a:blip r:embed="rId3"/>
          <a:stretch/>
        </p:blipFill>
        <p:spPr>
          <a:xfrm>
            <a:off x="4963680" y="1096560"/>
            <a:ext cx="3402720" cy="1833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-452520"/>
            <a:ext cx="3007800" cy="1436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indent="0">
              <a:buNone/>
            </a:pPr>
            <a:endParaRPr b="1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9" name="Объект 8" descr=""/>
          <p:cNvPicPr/>
          <p:nvPr/>
        </p:nvPicPr>
        <p:blipFill>
          <a:blip r:embed="rId1"/>
          <a:stretch/>
        </p:blipFill>
        <p:spPr>
          <a:xfrm>
            <a:off x="4857120" y="701640"/>
            <a:ext cx="2547360" cy="3395520"/>
          </a:xfrm>
          <a:prstGeom prst="rect">
            <a:avLst/>
          </a:prstGeom>
          <a:ln w="0">
            <a:noFill/>
          </a:ln>
        </p:spPr>
      </p:pic>
      <p:sp>
        <p:nvSpPr>
          <p:cNvPr id="140" name="PlaceHolder 2"/>
          <p:cNvSpPr>
            <a:spLocks noGrp="1"/>
          </p:cNvSpPr>
          <p:nvPr>
            <p:ph/>
          </p:nvPr>
        </p:nvSpPr>
        <p:spPr>
          <a:xfrm>
            <a:off x="457200" y="1076400"/>
            <a:ext cx="3007800" cy="3517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r>
              <a:rPr b="1" lang="ru-RU" sz="1600" spc="-1" strike="noStrike">
                <a:solidFill>
                  <a:srgbClr val="000000"/>
                </a:solidFill>
                <a:latin typeface="Calibri"/>
              </a:rPr>
              <a:t>На конференции местного районного отделения партии «ЕДИНАЯ РОССИЯ» подвели итоги выборов в Представительное Собрание Вологодского муниципального округа. В его состав вошли активные члены Союза женщин России- Лариса Абраменко, Татьяна Бойко, Наталья Комиссарова,</a:t>
            </a:r>
            <a:br>
              <a:rPr sz="1600"/>
            </a:br>
            <a:r>
              <a:rPr b="1" lang="ru-RU" sz="1600" spc="-1" strike="noStrike">
                <a:solidFill>
                  <a:srgbClr val="000000"/>
                </a:solidFill>
                <a:latin typeface="Calibri"/>
              </a:rPr>
              <a:t> Галина Попова, Ольга Смирнова. 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TextBox 6"/>
          <p:cNvSpPr/>
          <p:nvPr/>
        </p:nvSpPr>
        <p:spPr>
          <a:xfrm>
            <a:off x="4212000" y="1391040"/>
            <a:ext cx="4680000" cy="333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	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2500" spc="-1" strike="noStrike">
                <a:solidFill>
                  <a:srgbClr val="000000"/>
                </a:solidFill>
                <a:latin typeface="Calibri"/>
              </a:rPr>
              <a:t>В марте 2022 года подведены итоги районного конкурса « Женщина года-2021»</a:t>
            </a:r>
            <a:endParaRPr b="0" lang="ru-RU" sz="25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3" name="Объект 4" descr=""/>
          <p:cNvPicPr/>
          <p:nvPr/>
        </p:nvPicPr>
        <p:blipFill>
          <a:blip r:embed="rId1"/>
          <a:stretch/>
        </p:blipFill>
        <p:spPr>
          <a:xfrm>
            <a:off x="1763640" y="1203480"/>
            <a:ext cx="5472360" cy="3393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204840"/>
            <a:ext cx="3007800" cy="26546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2700" spc="-1" strike="noStrike">
                <a:solidFill>
                  <a:srgbClr val="000000"/>
                </a:solidFill>
                <a:latin typeface="Calibri"/>
              </a:rPr>
              <a:t>Летом проведен конкурс «Самая красивая деревня Вологодского района»</a:t>
            </a:r>
            <a:endParaRPr b="0" lang="ru-RU" sz="27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5" name="Объект 4" descr=""/>
          <p:cNvPicPr/>
          <p:nvPr/>
        </p:nvPicPr>
        <p:blipFill>
          <a:blip r:embed="rId1"/>
          <a:stretch/>
        </p:blipFill>
        <p:spPr>
          <a:xfrm>
            <a:off x="3671280" y="843480"/>
            <a:ext cx="5087160" cy="3391200"/>
          </a:xfrm>
          <a:prstGeom prst="rect">
            <a:avLst/>
          </a:prstGeom>
          <a:ln w="0">
            <a:noFill/>
          </a:ln>
        </p:spPr>
      </p:pic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251640" y="2787840"/>
            <a:ext cx="3007800" cy="3517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Районный конкурс «Самая красивая деревня Вологодского района» проводился по инициативе совета женщин района седьмой год подряд. 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179640" y="205920"/>
            <a:ext cx="878472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Районное торжественное мероприятие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TextBox 3"/>
          <p:cNvSpPr/>
          <p:nvPr/>
        </p:nvSpPr>
        <p:spPr>
          <a:xfrm>
            <a:off x="4500000" y="1059480"/>
            <a:ext cx="4464000" cy="1549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1600" spc="-1" strike="noStrike" u="sng">
                <a:solidFill>
                  <a:srgbClr val="000000"/>
                </a:solidFill>
                <a:uFillTx/>
                <a:latin typeface="Calibri"/>
              </a:rPr>
              <a:t>08.07.2022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 на Соколовском роднике в 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д. Голубково состоялся районный праздник, посвященный Дню семьи, любви и верности, в подготовке которого непосредственное участие принял совет женщин. На праздник были приглашены семьи из каждого поселения.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9" name="Рисунок 5" descr=""/>
          <p:cNvPicPr/>
          <p:nvPr/>
        </p:nvPicPr>
        <p:blipFill>
          <a:blip r:embed="rId1"/>
          <a:stretch/>
        </p:blipFill>
        <p:spPr>
          <a:xfrm>
            <a:off x="611640" y="1131480"/>
            <a:ext cx="3039120" cy="3744000"/>
          </a:xfrm>
          <a:prstGeom prst="rect">
            <a:avLst/>
          </a:prstGeom>
          <a:ln w="0">
            <a:noFill/>
          </a:ln>
        </p:spPr>
      </p:pic>
      <p:pic>
        <p:nvPicPr>
          <p:cNvPr id="150" name="Рисунок 6" descr=""/>
          <p:cNvPicPr/>
          <p:nvPr/>
        </p:nvPicPr>
        <p:blipFill>
          <a:blip r:embed="rId2"/>
          <a:stretch/>
        </p:blipFill>
        <p:spPr>
          <a:xfrm>
            <a:off x="4860000" y="2787840"/>
            <a:ext cx="3672000" cy="1944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9000"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Подведены итоги муниципального этапа конкурса «Семейный лад»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TextBox 3"/>
          <p:cNvSpPr/>
          <p:nvPr/>
        </p:nvSpPr>
        <p:spPr>
          <a:xfrm>
            <a:off x="251640" y="3192840"/>
            <a:ext cx="4320000" cy="136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Семьи Вологодского района поздравили на районном празднике Дня семьи, любви и верности</a:t>
            </a:r>
            <a:br>
              <a:rPr sz="1400"/>
            </a:b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Праздник прошел на Соколовском роднике вблизи деревни Голубково. На нем чевствовали семейные пары, которые прожили в браке более 25 лет. Их наградили медалью «За любовь и верность».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" name="Рисунок 2" descr=""/>
          <p:cNvPicPr/>
          <p:nvPr/>
        </p:nvPicPr>
        <p:blipFill>
          <a:blip r:embed="rId1"/>
          <a:stretch/>
        </p:blipFill>
        <p:spPr>
          <a:xfrm>
            <a:off x="4860000" y="1275480"/>
            <a:ext cx="3955320" cy="3669840"/>
          </a:xfrm>
          <a:prstGeom prst="rect">
            <a:avLst/>
          </a:prstGeom>
          <a:ln w="0">
            <a:noFill/>
          </a:ln>
        </p:spPr>
      </p:pic>
      <p:pic>
        <p:nvPicPr>
          <p:cNvPr id="154" name="Рисунок 4" descr=""/>
          <p:cNvPicPr/>
          <p:nvPr/>
        </p:nvPicPr>
        <p:blipFill>
          <a:blip r:embed="rId2"/>
          <a:stretch/>
        </p:blipFill>
        <p:spPr>
          <a:xfrm>
            <a:off x="320760" y="1122120"/>
            <a:ext cx="4181760" cy="208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339480"/>
            <a:ext cx="3007800" cy="19440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Районный конкурс «Спасибо маме говорю»</a:t>
            </a:r>
            <a:endParaRPr b="0" lang="ru-RU" sz="3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6" name="Объект 7" descr=""/>
          <p:cNvPicPr/>
          <p:nvPr/>
        </p:nvPicPr>
        <p:blipFill>
          <a:blip r:embed="rId1"/>
          <a:stretch/>
        </p:blipFill>
        <p:spPr>
          <a:xfrm>
            <a:off x="3774600" y="843480"/>
            <a:ext cx="5111280" cy="3835800"/>
          </a:xfrm>
          <a:prstGeom prst="rect">
            <a:avLst/>
          </a:prstGeom>
          <a:ln w="0">
            <a:noFill/>
          </a:ln>
        </p:spPr>
      </p:pic>
      <p:sp>
        <p:nvSpPr>
          <p:cNvPr id="157" name="PlaceHolder 2"/>
          <p:cNvSpPr>
            <a:spLocks noGrp="1"/>
          </p:cNvSpPr>
          <p:nvPr>
            <p:ph/>
          </p:nvPr>
        </p:nvSpPr>
        <p:spPr>
          <a:xfrm>
            <a:off x="395640" y="2355840"/>
            <a:ext cx="3007800" cy="29844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100000"/>
              </a:lnSpc>
              <a:spcBef>
                <a:spcPts val="340"/>
              </a:spcBef>
              <a:buNone/>
              <a:tabLst>
                <a:tab algn="l" pos="0"/>
              </a:tabLst>
            </a:pPr>
            <a:r>
              <a:rPr b="0" lang="ru-RU" sz="1700" spc="-1" strike="noStrike">
                <a:solidFill>
                  <a:srgbClr val="000000"/>
                </a:solidFill>
                <a:latin typeface="Calibri"/>
              </a:rPr>
              <a:t>25.11.2022 г. на районном мероприятии, посвященном Дню матери, выразили слова благодарности и вручили дипломы участникам конкурса "Спасибо маме говорю"</a:t>
            </a:r>
            <a:endParaRPr b="0" lang="ru-RU" sz="17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925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000" spc="-1" strike="noStrike">
                <a:solidFill>
                  <a:srgbClr val="000000"/>
                </a:solidFill>
                <a:latin typeface="Calibri"/>
              </a:rPr>
              <a:t>Участие в акциях Единой России </a:t>
            </a:r>
            <a:endParaRPr b="0" lang="ru-RU" sz="3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TextBox 9"/>
          <p:cNvSpPr/>
          <p:nvPr/>
        </p:nvSpPr>
        <p:spPr>
          <a:xfrm>
            <a:off x="3636000" y="1228680"/>
            <a:ext cx="2232000" cy="252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Отдельные слова благодарности хочется выразить за участие в акциях «Клубок добра» и «Коробка Храбрости»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0" name="Рисунок 10" descr=""/>
          <p:cNvPicPr/>
          <p:nvPr/>
        </p:nvPicPr>
        <p:blipFill>
          <a:blip r:embed="rId1"/>
          <a:stretch/>
        </p:blipFill>
        <p:spPr>
          <a:xfrm>
            <a:off x="468360" y="1131480"/>
            <a:ext cx="2864520" cy="3456000"/>
          </a:xfrm>
          <a:prstGeom prst="rect">
            <a:avLst/>
          </a:prstGeom>
          <a:ln w="0">
            <a:noFill/>
          </a:ln>
        </p:spPr>
      </p:pic>
      <p:pic>
        <p:nvPicPr>
          <p:cNvPr id="161" name="Рисунок 11" descr=""/>
          <p:cNvPicPr/>
          <p:nvPr/>
        </p:nvPicPr>
        <p:blipFill>
          <a:blip r:embed="rId2"/>
          <a:stretch/>
        </p:blipFill>
        <p:spPr>
          <a:xfrm>
            <a:off x="6170760" y="1069920"/>
            <a:ext cx="2426040" cy="3517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Application>LibreOffice/7.4.2.3$Windows_X86_64 LibreOffice_project/382eef1f22670f7f4118c8c2dd222ec7ad009daf</Application>
  <AppVersion>15.0000</AppVersion>
  <Words>334</Words>
  <Paragraphs>35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2020-01-29T05:07:34Z</dcterms:created>
  <dc:creator>Маракова Екатерина Леонидовна</dc:creator>
  <dc:description/>
  <dc:language>ru-RU</dc:language>
  <cp:lastModifiedBy/>
  <dcterms:modified xsi:type="dcterms:W3CDTF">2023-04-12T16:47:02Z</dcterms:modified>
  <cp:revision>23</cp:revision>
  <dc:subject/>
  <dc:title>Отчет о деятельности  Совета женщин Вологодского района  за 2019 год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Экран (16:9)</vt:lpwstr>
  </property>
  <property fmtid="{D5CDD505-2E9C-101B-9397-08002B2CF9AE}" pid="4" name="Slides">
    <vt:i4>17</vt:i4>
  </property>
</Properties>
</file>